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77" r:id="rId15"/>
    <p:sldId id="265" r:id="rId16"/>
    <p:sldId id="273" r:id="rId17"/>
    <p:sldId id="272" r:id="rId18"/>
    <p:sldId id="274" r:id="rId19"/>
    <p:sldId id="275" r:id="rId20"/>
    <p:sldId id="278" r:id="rId21"/>
    <p:sldId id="276" r:id="rId22"/>
    <p:sldId id="267" r:id="rId23"/>
    <p:sldId id="279" r:id="rId24"/>
    <p:sldId id="269" r:id="rId25"/>
    <p:sldId id="268" r:id="rId26"/>
    <p:sldId id="271" r:id="rId27"/>
    <p:sldId id="270" r:id="rId2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00CC00"/>
    <a:srgbClr val="663300"/>
    <a:srgbClr val="1C296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4" autoAdjust="0"/>
  </p:normalViewPr>
  <p:slideViewPr>
    <p:cSldViewPr>
      <p:cViewPr varScale="1">
        <p:scale>
          <a:sx n="62" d="100"/>
          <a:sy n="62" d="100"/>
        </p:scale>
        <p:origin x="7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33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CEEAA-64F4-49DB-A485-21ECC619AC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160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AA34D-F813-482B-9A6F-1732CDAAA4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171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678A-FC03-4044-9479-AFC7B0948D1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47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87C3-022E-46CD-A7E2-FBEB48F368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006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66BBE-275A-4999-9A28-7AAB0A05C4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73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6A58-5DB1-4649-B1ED-AEBC5D4CDB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33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ABDB8-9F3C-4113-B642-70F0687EB47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621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E432C-DA16-4151-83E8-638C424F2CC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41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BBEE-B5A8-4C76-944D-96DB0BB33F3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28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85CD-B9BF-4CB9-8E6B-DCA77BE155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773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1165E-63D3-4F87-AB11-F58457C88D1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175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BFD49212-5B2F-4A1F-B11C-BE986C6262F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12" Type="http://schemas.openxmlformats.org/officeDocument/2006/relationships/slide" Target="slide2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2.xml"/><Relationship Id="rId5" Type="http://schemas.openxmlformats.org/officeDocument/2006/relationships/hyperlink" Target="http://www.aeon.jp/shopping/toku/chirashi/index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3.xml"/><Relationship Id="rId5" Type="http://schemas.openxmlformats.org/officeDocument/2006/relationships/hyperlink" Target="http://www.aeon.jp/shopping/toku/chirashi/index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www.aeon.jp/shopping/toku/chirashi/index.html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aeon.jp/shopping/toku/chirashi/index.html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hyperlink" Target="http://www.aeon.jp/shopping/toku/chirashi/index.html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校外学習にいこう！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2900" y="3068638"/>
            <a:ext cx="5721350" cy="1752600"/>
          </a:xfrm>
        </p:spPr>
        <p:txBody>
          <a:bodyPr/>
          <a:lstStyle/>
          <a:p>
            <a:pPr eaLnBrk="1" hangingPunct="1"/>
            <a:r>
              <a:rPr lang="ja-JP" altLang="en-US" smtClean="0"/>
              <a:t>「つくバス」の利用の仕方</a:t>
            </a:r>
          </a:p>
          <a:p>
            <a:pPr eaLnBrk="1" hangingPunct="1"/>
            <a:r>
              <a:rPr lang="ja-JP" altLang="en-US" smtClean="0"/>
              <a:t>　　　　　　　　　　　　　　Ａ中学部</a:t>
            </a:r>
            <a:r>
              <a:rPr lang="en-US" altLang="ja-JP" smtClean="0"/>
              <a:t>2</a:t>
            </a:r>
            <a:r>
              <a:rPr lang="ja-JP" altLang="en-US" smtClean="0"/>
              <a:t>年</a:t>
            </a:r>
          </a:p>
        </p:txBody>
      </p:sp>
      <p:pic>
        <p:nvPicPr>
          <p:cNvPr id="2052" name="Picture 4" descr="DSCF12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933825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627188"/>
            <a:ext cx="71278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「つくバス」の乗り方③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11313"/>
            <a:ext cx="7313612" cy="6651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ja-JP" altLang="en-US" smtClean="0"/>
              <a:t>あいている　せき　にすわる。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03350" y="5846763"/>
            <a:ext cx="72009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ただし、おとしよりやあかちゃんなど、困っている人には、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すすんで　席をゆずろう！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「つくバス」の乗り方④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バスをおりるとき、</a:t>
            </a:r>
            <a:r>
              <a:rPr lang="ja-JP" altLang="en-US" smtClean="0">
                <a:solidFill>
                  <a:schemeClr val="hlink"/>
                </a:solidFill>
              </a:rPr>
              <a:t>おしボタン</a:t>
            </a:r>
            <a:r>
              <a:rPr lang="ja-JP" altLang="en-US" smtClean="0"/>
              <a:t>を　おす。</a:t>
            </a:r>
          </a:p>
        </p:txBody>
      </p:sp>
      <p:pic>
        <p:nvPicPr>
          <p:cNvPr id="13316" name="Picture 4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4824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7" name="Group 11"/>
          <p:cNvGrpSpPr>
            <a:grpSpLocks/>
          </p:cNvGrpSpPr>
          <p:nvPr/>
        </p:nvGrpSpPr>
        <p:grpSpPr bwMode="auto">
          <a:xfrm>
            <a:off x="395288" y="2781300"/>
            <a:ext cx="3960812" cy="3411538"/>
            <a:chOff x="249" y="2024"/>
            <a:chExt cx="2495" cy="2149"/>
          </a:xfrm>
        </p:grpSpPr>
        <p:pic>
          <p:nvPicPr>
            <p:cNvPr id="13324" name="Picture 5" descr="DSCF122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8" y="2349"/>
              <a:ext cx="1949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249" y="3475"/>
              <a:ext cx="2495" cy="6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6600">
                  <a:solidFill>
                    <a:schemeClr val="hlink"/>
                  </a:solidFill>
                </a:rPr>
                <a:t>おしボタン</a:t>
              </a:r>
            </a:p>
          </p:txBody>
        </p:sp>
      </p:grpSp>
      <p:sp>
        <p:nvSpPr>
          <p:cNvPr id="13318" name="Line 7"/>
          <p:cNvSpPr>
            <a:spLocks noChangeShapeType="1"/>
          </p:cNvSpPr>
          <p:nvPr/>
        </p:nvSpPr>
        <p:spPr bwMode="auto">
          <a:xfrm flipV="1">
            <a:off x="4356100" y="3862388"/>
            <a:ext cx="2736850" cy="215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 flipV="1">
            <a:off x="3708400" y="4149725"/>
            <a:ext cx="142875" cy="935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V="1">
            <a:off x="4356100" y="2924175"/>
            <a:ext cx="3600450" cy="30257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 flipV="1">
            <a:off x="4356100" y="4005263"/>
            <a:ext cx="1511300" cy="2016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4859338" y="5876925"/>
            <a:ext cx="403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/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5056188" y="5373688"/>
            <a:ext cx="3260725" cy="9159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/>
              <a:t>かえりのバス</a:t>
            </a:r>
            <a:r>
              <a:rPr lang="ja-JP" altLang="en-US" b="1">
                <a:solidFill>
                  <a:schemeClr val="hlink"/>
                </a:solidFill>
              </a:rPr>
              <a:t>「つくば特別支援学校」</a:t>
            </a:r>
            <a:r>
              <a:rPr lang="ja-JP" altLang="en-US" b="1"/>
              <a:t>とよばれたら、</a:t>
            </a:r>
          </a:p>
          <a:p>
            <a:pPr eaLnBrk="1" hangingPunct="1"/>
            <a:r>
              <a:rPr lang="ja-JP" altLang="en-US" b="1">
                <a:solidFill>
                  <a:schemeClr val="hlink"/>
                </a:solidFill>
              </a:rPr>
              <a:t>おしボタン</a:t>
            </a:r>
            <a:r>
              <a:rPr lang="ja-JP" altLang="en-US" b="1"/>
              <a:t>をおす。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7416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「つくバス」の乗り方⑤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11313"/>
            <a:ext cx="7313612" cy="522287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ja-JP" altLang="en-US" sz="2400" smtClean="0"/>
              <a:t>おりるときは　うんてんしゅさんに　あいさつをしよう！</a:t>
            </a:r>
          </a:p>
        </p:txBody>
      </p:sp>
      <p:pic>
        <p:nvPicPr>
          <p:cNvPr id="25606" name="Picture 6" descr="PEOP_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1746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3059113" y="2565400"/>
            <a:ext cx="1800225" cy="935038"/>
          </a:xfrm>
          <a:prstGeom prst="wedgeRectCallout">
            <a:avLst>
              <a:gd name="adj1" fmla="val 131306"/>
              <a:gd name="adj2" fmla="val 73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chemeClr val="hlink"/>
                </a:solidFill>
              </a:rPr>
              <a:t>「　　　　　」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916238" y="2565400"/>
            <a:ext cx="2305050" cy="935038"/>
          </a:xfrm>
          <a:prstGeom prst="wedgeRectCallout">
            <a:avLst>
              <a:gd name="adj1" fmla="val 107162"/>
              <a:gd name="adj2" fmla="val 9635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ありがとう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ございました！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003800" y="4221163"/>
            <a:ext cx="3025775" cy="935037"/>
          </a:xfrm>
          <a:prstGeom prst="wedgeRectCallout">
            <a:avLst>
              <a:gd name="adj1" fmla="val -116056"/>
              <a:gd name="adj2" fmla="val -4134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おりるときは、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くるまにきをつけて！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51285 -0.010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01065 L -1.08785 -0.0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8" grpId="1" animBg="1"/>
      <p:bldP spid="25609" grpId="0" animBg="1"/>
      <p:bldP spid="256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もう一度　確認しよう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　のりかた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「つくバス」の乗り方①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2481262" cy="5937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ja-JP" altLang="en-US" smtClean="0"/>
              <a:t>前からのる　　　　</a:t>
            </a:r>
            <a:endParaRPr lang="ja-JP" altLang="en-US" smtClean="0">
              <a:solidFill>
                <a:schemeClr val="hlink"/>
              </a:solidFill>
            </a:endParaRPr>
          </a:p>
        </p:txBody>
      </p:sp>
      <p:pic>
        <p:nvPicPr>
          <p:cNvPr id="16388" name="Picture 4" descr="DSCF12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393950"/>
            <a:ext cx="6697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PEOP_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116013" y="4868863"/>
            <a:ext cx="1295400" cy="79216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563938" y="5805488"/>
            <a:ext cx="41973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chemeClr val="hlink"/>
                </a:solidFill>
              </a:rPr>
              <a:t>後ろからのらない。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563938" y="3041650"/>
            <a:ext cx="2470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0">
                <a:solidFill>
                  <a:schemeClr val="hlink"/>
                </a:solidFill>
              </a:rPr>
              <a:t>×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309688" y="3213100"/>
            <a:ext cx="21097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5000">
                <a:solidFill>
                  <a:schemeClr val="hlink"/>
                </a:solidFill>
              </a:rPr>
              <a:t>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174 -0.0007 0.00365 -0.00093 0.00504 -0.00232 C 0.0066 -0.00394 0.00643 -0.00811 0.00834 -0.00903 C 0.01372 -0.01135 0.01945 -0.01042 0.025 -0.01111 C 0.03212 -0.01574 0.03976 -0.01945 0.04671 -0.02454 C 0.06407 -0.03727 0.05035 -0.03033 0.06181 -0.03565 C 0.06789 -0.0419 0.07153 -0.04352 0.07848 -0.04676 C 0.08577 -0.05672 0.0948 -0.06343 0.10348 -0.07107 C 0.11007 -0.07686 0.11372 -0.08542 0.11841 -0.09329 C 0.12414 -0.10278 0.13421 -0.11135 0.14167 -0.11783 C 0.15 -0.12524 0.15834 -0.13264 0.16667 -0.14005 C 0.16997 -0.14306 0.175 -0.15116 0.175 -0.15116 C 0.17761 -0.16135 0.17674 -0.15556 0.17674 -0.16899 " pathEditMode="relative" ptsTypes="ffffffffffffA">
                                      <p:cBhvr>
                                        <p:cTn id="1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9" grpId="0" animBg="1"/>
      <p:bldP spid="33800" grpId="0"/>
      <p:bldP spid="33800" grpId="1"/>
      <p:bldP spid="338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「つくバス」の乗り方②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3860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5795963" y="2565400"/>
            <a:ext cx="719137" cy="720725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1979613" y="3429000"/>
            <a:ext cx="2678112" cy="3182938"/>
            <a:chOff x="1247" y="2160"/>
            <a:chExt cx="1687" cy="2005"/>
          </a:xfrm>
        </p:grpSpPr>
        <p:pic>
          <p:nvPicPr>
            <p:cNvPr id="17419" name="Picture 7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6" y="2387"/>
              <a:ext cx="1869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 flipH="1">
              <a:off x="2064" y="2160"/>
              <a:ext cx="680" cy="771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1403350" y="2420938"/>
            <a:ext cx="42481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r>
              <a:rPr lang="ja-JP" altLang="en-US" sz="2900"/>
              <a:t>どこに　　　　　　　　　に</a:t>
            </a: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1836738" y="2997200"/>
            <a:ext cx="2087562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2900"/>
              <a:t>いれる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771775" y="1844675"/>
            <a:ext cx="2160588" cy="593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2900">
                <a:solidFill>
                  <a:schemeClr val="hlink"/>
                </a:solidFill>
              </a:rPr>
              <a:t>お金</a:t>
            </a:r>
            <a:r>
              <a:rPr lang="en-US" altLang="ja-JP" sz="2900">
                <a:solidFill>
                  <a:schemeClr val="hlink"/>
                </a:solidFill>
              </a:rPr>
              <a:t>100</a:t>
            </a:r>
            <a:r>
              <a:rPr lang="ja-JP" altLang="en-US" sz="2900">
                <a:solidFill>
                  <a:schemeClr val="hlink"/>
                </a:solidFill>
              </a:rPr>
              <a:t>円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843213" y="2420938"/>
            <a:ext cx="2160587" cy="5937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2900">
                <a:solidFill>
                  <a:schemeClr val="hlink"/>
                </a:solidFill>
              </a:rPr>
              <a:t>うんちんばこ</a:t>
            </a:r>
          </a:p>
        </p:txBody>
      </p:sp>
      <p:sp>
        <p:nvSpPr>
          <p:cNvPr id="17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4281487" cy="593725"/>
          </a:xfrm>
        </p:spPr>
        <p:txBody>
          <a:bodyPr/>
          <a:lstStyle/>
          <a:p>
            <a:pPr eaLnBrk="1" hangingPunct="1"/>
            <a:r>
              <a:rPr lang="ja-JP" altLang="en-US" smtClean="0"/>
              <a:t>なに　　　　　　　　　　　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627188"/>
            <a:ext cx="71278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「つくバス」の乗り方③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1557338"/>
            <a:ext cx="7313613" cy="6651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ja-JP" altLang="en-US" smtClean="0"/>
              <a:t>あいている　せき　にすわる。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3350" y="5445125"/>
            <a:ext cx="5113338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ただし、おとしよりやあかちゃんには、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47813" y="501332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476375" y="5924550"/>
            <a:ext cx="43211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すすんで　せきを　ゆずろう！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nimBg="1"/>
      <p:bldP spid="37893" grpId="0" animBg="1"/>
      <p:bldP spid="378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「つくバス」の乗り方④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バスをおりるとき、</a:t>
            </a:r>
            <a:r>
              <a:rPr lang="ja-JP" altLang="en-US" smtClean="0">
                <a:solidFill>
                  <a:schemeClr val="hlink"/>
                </a:solidFill>
              </a:rPr>
              <a:t>　　　　　　　　　　</a:t>
            </a:r>
            <a:r>
              <a:rPr lang="ja-JP" altLang="en-US" smtClean="0"/>
              <a:t>を　おす。</a:t>
            </a:r>
          </a:p>
        </p:txBody>
      </p:sp>
      <p:pic>
        <p:nvPicPr>
          <p:cNvPr id="19460" name="Picture 4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420938"/>
            <a:ext cx="4824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395288" y="2781300"/>
            <a:ext cx="3960812" cy="3411538"/>
            <a:chOff x="249" y="2024"/>
            <a:chExt cx="2495" cy="2149"/>
          </a:xfrm>
        </p:grpSpPr>
        <p:pic>
          <p:nvPicPr>
            <p:cNvPr id="19471" name="Picture 6" descr="DSCF122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8" y="2349"/>
              <a:ext cx="1949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2" name="Text Box 7"/>
            <p:cNvSpPr txBox="1">
              <a:spLocks noChangeArrowheads="1"/>
            </p:cNvSpPr>
            <p:nvPr/>
          </p:nvSpPr>
          <p:spPr bwMode="auto">
            <a:xfrm>
              <a:off x="249" y="3475"/>
              <a:ext cx="2495" cy="69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sz="6600">
                  <a:solidFill>
                    <a:schemeClr val="hlink"/>
                  </a:solidFill>
                </a:rPr>
                <a:t>おしボタン</a:t>
              </a:r>
            </a:p>
          </p:txBody>
        </p:sp>
      </p:grpSp>
      <p:sp>
        <p:nvSpPr>
          <p:cNvPr id="19462" name="Line 8"/>
          <p:cNvSpPr>
            <a:spLocks noChangeShapeType="1"/>
          </p:cNvSpPr>
          <p:nvPr/>
        </p:nvSpPr>
        <p:spPr bwMode="auto">
          <a:xfrm flipV="1">
            <a:off x="4356100" y="3862388"/>
            <a:ext cx="2736850" cy="2159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 flipV="1">
            <a:off x="3708400" y="4149725"/>
            <a:ext cx="142875" cy="935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V="1">
            <a:off x="4356100" y="2924175"/>
            <a:ext cx="3600450" cy="30257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 flipV="1">
            <a:off x="4356100" y="4005263"/>
            <a:ext cx="1511300" cy="2016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4859338" y="5876925"/>
            <a:ext cx="4033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ja-JP"/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5056188" y="5373688"/>
            <a:ext cx="3260725" cy="9159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/>
              <a:t>かえりのバス</a:t>
            </a:r>
            <a:endParaRPr lang="ja-JP" altLang="en-US" b="1">
              <a:solidFill>
                <a:schemeClr val="hlink"/>
              </a:solidFill>
            </a:endParaRPr>
          </a:p>
          <a:p>
            <a:pPr eaLnBrk="1" hangingPunct="1"/>
            <a:r>
              <a:rPr lang="ja-JP" altLang="en-US" b="1"/>
              <a:t>とよばれたら、</a:t>
            </a:r>
          </a:p>
          <a:p>
            <a:pPr eaLnBrk="1" hangingPunct="1"/>
            <a:r>
              <a:rPr lang="ja-JP" altLang="en-US" b="1">
                <a:solidFill>
                  <a:schemeClr val="hlink"/>
                </a:solidFill>
              </a:rPr>
              <a:t>　　　　　　　　</a:t>
            </a:r>
            <a:r>
              <a:rPr lang="ja-JP" altLang="en-US" b="1"/>
              <a:t>をおす。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716463" y="1773238"/>
            <a:ext cx="21494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600">
                <a:solidFill>
                  <a:schemeClr val="hlink"/>
                </a:solidFill>
              </a:rPr>
              <a:t>おしボタン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424613" y="5378450"/>
            <a:ext cx="2035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chemeClr val="hlink"/>
                </a:solidFill>
              </a:rPr>
              <a:t>「つくば特別支援学校」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5076825" y="5949950"/>
            <a:ext cx="1392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chemeClr val="hlink"/>
                </a:solidFill>
              </a:rPr>
              <a:t>「おしボタン」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F122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133600"/>
            <a:ext cx="7416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「つくバス」の乗り方⑤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0013" y="1611313"/>
            <a:ext cx="7313612" cy="522287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ja-JP" altLang="en-US" sz="2400" smtClean="0"/>
              <a:t>おりるときは　うんてんしゅさんに　あいさつをしよう！</a:t>
            </a:r>
          </a:p>
        </p:txBody>
      </p:sp>
      <p:pic>
        <p:nvPicPr>
          <p:cNvPr id="38917" name="Picture 5" descr="PEOP_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17462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3059113" y="2565400"/>
            <a:ext cx="1800225" cy="935038"/>
          </a:xfrm>
          <a:prstGeom prst="wedgeRectCallout">
            <a:avLst>
              <a:gd name="adj1" fmla="val 131306"/>
              <a:gd name="adj2" fmla="val 73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chemeClr val="hlink"/>
                </a:solidFill>
              </a:rPr>
              <a:t>「　　　　　」</a:t>
            </a: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916238" y="2565400"/>
            <a:ext cx="2305050" cy="935038"/>
          </a:xfrm>
          <a:prstGeom prst="wedgeRectCallout">
            <a:avLst>
              <a:gd name="adj1" fmla="val 107162"/>
              <a:gd name="adj2" fmla="val 9635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ありがとう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ございました！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5003800" y="4221163"/>
            <a:ext cx="3025775" cy="935037"/>
          </a:xfrm>
          <a:prstGeom prst="wedgeRectCallout">
            <a:avLst>
              <a:gd name="adj1" fmla="val -116056"/>
              <a:gd name="adj2" fmla="val -4134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おりるときは、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「　　　　　　　　　　　　」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003800" y="4221163"/>
            <a:ext cx="3025775" cy="935037"/>
          </a:xfrm>
          <a:prstGeom prst="wedgeRectCallout">
            <a:avLst>
              <a:gd name="adj1" fmla="val -116056"/>
              <a:gd name="adj2" fmla="val -4134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おりるときは、</a:t>
            </a:r>
          </a:p>
          <a:p>
            <a:pPr eaLnBrk="1" hangingPunct="1"/>
            <a:r>
              <a:rPr lang="ja-JP" altLang="en-US" sz="2400" b="1">
                <a:solidFill>
                  <a:schemeClr val="hlink"/>
                </a:solidFill>
              </a:rPr>
              <a:t>くるまにきをつけて！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8313" y="6021388"/>
            <a:ext cx="12954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hlinkClick r:id="rId4" action="ppaction://hlinksldjump"/>
              </a:rPr>
              <a:t>もう一度　確認しよう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51285 -0.0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4 -0.01065 L -1.08785 -0.01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 animBg="1"/>
      <p:bldP spid="38918" grpId="0" animBg="1"/>
      <p:bldP spid="38919" grpId="0" animBg="1"/>
      <p:bldP spid="38919" grpId="1" animBg="1"/>
      <p:bldP spid="38920" grpId="0" animBg="1"/>
      <p:bldP spid="38920" grpId="1" animBg="1"/>
      <p:bldP spid="38921" grpId="0" animBg="1"/>
      <p:bldP spid="389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校外学習でのやくそく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738187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先生の話をよく聞く。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31913" y="3068638"/>
            <a:ext cx="731361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r>
              <a:rPr lang="ja-JP" altLang="en-US" sz="3600"/>
              <a:t>まわりにめいわくをかけない。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31913" y="4292600"/>
            <a:ext cx="73136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</a:pPr>
            <a:r>
              <a:rPr lang="ja-JP" altLang="en-US" sz="3600"/>
              <a:t>みんなでなかよく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2" grpId="0"/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「つくバス」ってどんなのりもの？</a:t>
            </a:r>
          </a:p>
        </p:txBody>
      </p:sp>
      <p:pic>
        <p:nvPicPr>
          <p:cNvPr id="4099" name="Picture 4" descr="DSCF123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673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つくば市内をまわっているバス。</a:t>
            </a:r>
          </a:p>
          <a:p>
            <a:pPr eaLnBrk="1" hangingPunct="1"/>
            <a:r>
              <a:rPr lang="ja-JP" altLang="en-US" smtClean="0"/>
              <a:t>料金は</a:t>
            </a:r>
            <a:r>
              <a:rPr lang="en-US" altLang="ja-JP" smtClean="0">
                <a:solidFill>
                  <a:schemeClr val="hlink"/>
                </a:solidFill>
              </a:rPr>
              <a:t>100</a:t>
            </a:r>
            <a:r>
              <a:rPr lang="ja-JP" altLang="en-US" smtClean="0">
                <a:solidFill>
                  <a:schemeClr val="hlink"/>
                </a:solidFill>
              </a:rPr>
              <a:t>円</a:t>
            </a:r>
            <a:r>
              <a:rPr lang="ja-JP" altLang="en-US" smtClean="0"/>
              <a:t>。</a:t>
            </a:r>
          </a:p>
          <a:p>
            <a:pPr eaLnBrk="1" hangingPunct="1"/>
            <a:r>
              <a:rPr lang="en-US" altLang="ja-JP" smtClean="0"/>
              <a:t>1</a:t>
            </a:r>
            <a:r>
              <a:rPr lang="ja-JP" altLang="en-US" smtClean="0"/>
              <a:t>日券もある。</a:t>
            </a:r>
          </a:p>
          <a:p>
            <a:pPr eaLnBrk="1" hangingPunct="1"/>
            <a:r>
              <a:rPr lang="ja-JP" altLang="en-US" smtClean="0"/>
              <a:t>お金は先に払う。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持ち物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ハンカチ</a:t>
            </a:r>
          </a:p>
          <a:p>
            <a:pPr eaLnBrk="1" hangingPunct="1"/>
            <a:r>
              <a:rPr lang="ja-JP" altLang="en-US" smtClean="0"/>
              <a:t>ティッシュ</a:t>
            </a:r>
          </a:p>
          <a:p>
            <a:pPr eaLnBrk="1" hangingPunct="1"/>
            <a:r>
              <a:rPr lang="ja-JP" altLang="en-US" smtClean="0"/>
              <a:t>さいふ</a:t>
            </a:r>
          </a:p>
          <a:p>
            <a:pPr eaLnBrk="1" hangingPunct="1"/>
            <a:r>
              <a:rPr lang="ja-JP" altLang="en-US" smtClean="0"/>
              <a:t>リュック（おべんとうとジュースをいれる）</a:t>
            </a:r>
          </a:p>
          <a:p>
            <a:pPr eaLnBrk="1" hangingPunct="1"/>
            <a:r>
              <a:rPr lang="ja-JP" altLang="en-US" smtClean="0"/>
              <a:t>雨具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mtClean="0"/>
              <a:t>私服で</a:t>
            </a:r>
            <a:r>
              <a:rPr lang="en-US" altLang="ja-JP" smtClean="0"/>
              <a:t>OK</a:t>
            </a:r>
          </a:p>
          <a:p>
            <a:pPr eaLnBrk="1" hangingPunct="1"/>
            <a:endParaRPr lang="en-US" altLang="ja-JP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もう一度　確認しよう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にっていについて（いき）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日程をかくにんしよう！（いき）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5867400" y="4797425"/>
            <a:ext cx="2376488" cy="1593850"/>
            <a:chOff x="3696" y="3022"/>
            <a:chExt cx="1497" cy="1004"/>
          </a:xfrm>
        </p:grpSpPr>
        <p:pic>
          <p:nvPicPr>
            <p:cNvPr id="24609" name="Picture 4" descr="BUIL_01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022"/>
              <a:ext cx="1406" cy="793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10" name="Text Box 5"/>
            <p:cNvSpPr txBox="1">
              <a:spLocks noChangeArrowheads="1"/>
            </p:cNvSpPr>
            <p:nvPr/>
          </p:nvSpPr>
          <p:spPr bwMode="auto">
            <a:xfrm>
              <a:off x="3742" y="3793"/>
              <a:ext cx="14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b="1">
                  <a:solidFill>
                    <a:schemeClr val="bg1"/>
                  </a:solidFill>
                </a:rPr>
                <a:t>つくば特別支援学校</a:t>
              </a:r>
            </a:p>
          </p:txBody>
        </p: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176463" y="602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2195513" y="4437063"/>
            <a:ext cx="2844800" cy="2019300"/>
            <a:chOff x="1111" y="2795"/>
            <a:chExt cx="1792" cy="1272"/>
          </a:xfrm>
        </p:grpSpPr>
        <p:pic>
          <p:nvPicPr>
            <p:cNvPr id="24607" name="Picture 8" descr="DSCF1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795"/>
              <a:ext cx="670" cy="1005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608" name="Text Box 9"/>
            <p:cNvSpPr txBox="1">
              <a:spLocks noChangeArrowheads="1"/>
            </p:cNvSpPr>
            <p:nvPr/>
          </p:nvSpPr>
          <p:spPr bwMode="auto">
            <a:xfrm>
              <a:off x="1111" y="3834"/>
              <a:ext cx="17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chemeClr val="bg1"/>
                  </a:solidFill>
                </a:rPr>
                <a:t>つくば特別支援学校停留所</a:t>
              </a:r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2339975" y="1773238"/>
            <a:ext cx="2087563" cy="1735137"/>
            <a:chOff x="930" y="1071"/>
            <a:chExt cx="1315" cy="1093"/>
          </a:xfrm>
        </p:grpSpPr>
        <p:pic>
          <p:nvPicPr>
            <p:cNvPr id="24605" name="Picture 11" descr="DSCF123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071"/>
              <a:ext cx="1315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6" name="Text Box 12"/>
            <p:cNvSpPr txBox="1">
              <a:spLocks noChangeArrowheads="1"/>
            </p:cNvSpPr>
            <p:nvPr/>
          </p:nvSpPr>
          <p:spPr bwMode="auto">
            <a:xfrm>
              <a:off x="1008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chemeClr val="bg1"/>
                  </a:solidFill>
                </a:rPr>
                <a:t>つくばセンター</a:t>
              </a:r>
            </a:p>
          </p:txBody>
        </p:sp>
      </p:grp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3924300" y="5445125"/>
            <a:ext cx="19431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4584" name="Group 14"/>
          <p:cNvGrpSpPr>
            <a:grpSpLocks/>
          </p:cNvGrpSpPr>
          <p:nvPr/>
        </p:nvGrpSpPr>
        <p:grpSpPr bwMode="auto">
          <a:xfrm>
            <a:off x="5508625" y="1628775"/>
            <a:ext cx="2376488" cy="1728788"/>
            <a:chOff x="3606" y="1706"/>
            <a:chExt cx="1179" cy="745"/>
          </a:xfrm>
        </p:grpSpPr>
        <p:pic>
          <p:nvPicPr>
            <p:cNvPr id="24603" name="Picture 15" descr="ind_ph_001b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06"/>
              <a:ext cx="117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16" descr="jus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5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5" name="Line 17"/>
          <p:cNvSpPr>
            <a:spLocks noChangeShapeType="1"/>
          </p:cNvSpPr>
          <p:nvPr/>
        </p:nvSpPr>
        <p:spPr bwMode="auto">
          <a:xfrm flipV="1">
            <a:off x="4572000" y="2492375"/>
            <a:ext cx="10795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4586" name="AutoShape 18"/>
          <p:cNvCxnSpPr>
            <a:cxnSpLocks noChangeShapeType="1"/>
            <a:stCxn id="24607" idx="1"/>
            <a:endCxn id="24605" idx="1"/>
          </p:cNvCxnSpPr>
          <p:nvPr/>
        </p:nvCxnSpPr>
        <p:spPr bwMode="auto">
          <a:xfrm rot="10800000">
            <a:off x="2339975" y="2468563"/>
            <a:ext cx="484188" cy="2767012"/>
          </a:xfrm>
          <a:prstGeom prst="bentConnector3">
            <a:avLst>
              <a:gd name="adj1" fmla="val 370491"/>
            </a:avLst>
          </a:prstGeom>
          <a:noFill/>
          <a:ln w="1270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691" name="Picture 19" descr="DSCF123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6300788" y="4076700"/>
            <a:ext cx="1800225" cy="431800"/>
          </a:xfrm>
          <a:prstGeom prst="wedgeRectCallout">
            <a:avLst>
              <a:gd name="adj1" fmla="val -35977"/>
              <a:gd name="adj2" fmla="val 15110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さあ、出発だ！</a:t>
            </a:r>
          </a:p>
        </p:txBody>
      </p:sp>
      <p:pic>
        <p:nvPicPr>
          <p:cNvPr id="28696" name="Picture 24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65296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827088" y="4581525"/>
            <a:ext cx="1871662" cy="1247775"/>
            <a:chOff x="703" y="3022"/>
            <a:chExt cx="1179" cy="786"/>
          </a:xfrm>
        </p:grpSpPr>
        <p:pic>
          <p:nvPicPr>
            <p:cNvPr id="24601" name="Picture 26" descr="DSCF123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022"/>
              <a:ext cx="117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27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249"/>
              <a:ext cx="2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700" name="AutoShape 28"/>
          <p:cNvSpPr>
            <a:spLocks noChangeArrowheads="1"/>
          </p:cNvSpPr>
          <p:nvPr/>
        </p:nvSpPr>
        <p:spPr bwMode="auto">
          <a:xfrm>
            <a:off x="1979613" y="3500438"/>
            <a:ext cx="1800225" cy="863600"/>
          </a:xfrm>
          <a:prstGeom prst="wedgeRectCallout">
            <a:avLst>
              <a:gd name="adj1" fmla="val -65694"/>
              <a:gd name="adj2" fmla="val -1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おりるとき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　」</a:t>
            </a:r>
          </a:p>
        </p:txBody>
      </p:sp>
      <p:pic>
        <p:nvPicPr>
          <p:cNvPr id="28701" name="Picture 29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85896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0" descr="DSCF123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31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4" name="AutoShape 32"/>
          <p:cNvSpPr>
            <a:spLocks noChangeArrowheads="1"/>
          </p:cNvSpPr>
          <p:nvPr/>
        </p:nvSpPr>
        <p:spPr bwMode="auto">
          <a:xfrm>
            <a:off x="4140200" y="3860800"/>
            <a:ext cx="1800225" cy="647700"/>
          </a:xfrm>
          <a:prstGeom prst="wedgeRectCallout">
            <a:avLst>
              <a:gd name="adj1" fmla="val -77514"/>
              <a:gd name="adj2" fmla="val -2274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　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3419475" y="3573463"/>
            <a:ext cx="1800225" cy="719137"/>
          </a:xfrm>
          <a:prstGeom prst="wedgeRectCallout">
            <a:avLst>
              <a:gd name="adj1" fmla="val -45944"/>
              <a:gd name="adj2" fmla="val 11357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</a:t>
            </a:r>
            <a:r>
              <a:rPr lang="en-US" altLang="ja-JP" b="1">
                <a:solidFill>
                  <a:srgbClr val="FF3300"/>
                </a:solidFill>
              </a:rPr>
              <a:t>｣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3779838" y="3860800"/>
            <a:ext cx="1800225" cy="649288"/>
          </a:xfrm>
          <a:prstGeom prst="wedgeRectCallout">
            <a:avLst>
              <a:gd name="adj1" fmla="val 112699"/>
              <a:gd name="adj2" fmla="val -2487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に　とうちゃく！</a:t>
            </a:r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2051050" y="2852738"/>
            <a:ext cx="1873250" cy="1152525"/>
          </a:xfrm>
          <a:prstGeom prst="wedgeRectCallout">
            <a:avLst>
              <a:gd name="adj1" fmla="val -57713"/>
              <a:gd name="adj2" fmla="val 10179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3300"/>
                </a:solidFill>
              </a:rPr>
              <a:t>バスにのるとき</a:t>
            </a:r>
          </a:p>
          <a:p>
            <a:pPr eaLnBrk="1" hangingPunct="1"/>
            <a:r>
              <a:rPr lang="ja-JP" altLang="en-US" b="1">
                <a:solidFill>
                  <a:srgbClr val="FF3300"/>
                </a:solidFill>
              </a:rPr>
              <a:t>なに　「　　　」を</a:t>
            </a:r>
          </a:p>
          <a:p>
            <a:pPr eaLnBrk="1" hangingPunct="1"/>
            <a:r>
              <a:rPr lang="ja-JP" altLang="en-US" b="1">
                <a:solidFill>
                  <a:srgbClr val="FF3300"/>
                </a:solidFill>
              </a:rPr>
              <a:t>どこに「　　　」に</a:t>
            </a:r>
          </a:p>
          <a:p>
            <a:pPr eaLnBrk="1" hangingPunct="1"/>
            <a:r>
              <a:rPr lang="ja-JP" altLang="en-US" b="1">
                <a:solidFill>
                  <a:srgbClr val="FF3300"/>
                </a:solidFill>
              </a:rPr>
              <a:t>いれる</a:t>
            </a:r>
          </a:p>
        </p:txBody>
      </p:sp>
      <p:sp>
        <p:nvSpPr>
          <p:cNvPr id="24600" name="Text Box 34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23850" y="5949950"/>
            <a:ext cx="1439863" cy="7794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hlinkClick r:id="rId12" action="ppaction://hlinksldjump"/>
              </a:rPr>
              <a:t>もう一度　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>
                <a:hlinkClick r:id="rId12" action="ppaction://hlinksldjump"/>
              </a:rPr>
              <a:t>確認しよう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0092 L -0.32673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199 L -0.16528 0.022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0.13298 -0.00347 -0.06996 0.03055 -0.0934 -0.01551 C -0.09149 -0.45093 -0.18628 -0.40232 0.00156 -0.40232 " pathEditMode="relative" ptsTypes="ffA">
                                      <p:cBhvr>
                                        <p:cTn id="45" dur="5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24393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0174 7.4074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  <p:bldP spid="28693" grpId="1" animBg="1"/>
      <p:bldP spid="28700" grpId="0" animBg="1"/>
      <p:bldP spid="28700" grpId="1" animBg="1"/>
      <p:bldP spid="28704" grpId="0" animBg="1"/>
      <p:bldP spid="28704" grpId="1" animBg="1"/>
      <p:bldP spid="28694" grpId="0" animBg="1"/>
      <p:bldP spid="28694" grpId="1" animBg="1"/>
      <p:bldP spid="28705" grpId="0" animBg="1"/>
      <p:bldP spid="28705" grpId="1" animBg="1"/>
      <p:bldP spid="28695" grpId="0" animBg="1"/>
      <p:bldP spid="2869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もう一度　確認しよう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にっていについて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mtClean="0"/>
              <a:t>　（かえりかた）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日程をかくにんしよう！（かえり）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867400" y="4797425"/>
            <a:ext cx="2232025" cy="1638300"/>
            <a:chOff x="3696" y="3022"/>
            <a:chExt cx="1406" cy="1032"/>
          </a:xfrm>
        </p:grpSpPr>
        <p:pic>
          <p:nvPicPr>
            <p:cNvPr id="26659" name="Picture 4" descr="BUIL_01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022"/>
              <a:ext cx="1406" cy="793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60" name="Text Box 5"/>
            <p:cNvSpPr txBox="1">
              <a:spLocks noChangeArrowheads="1"/>
            </p:cNvSpPr>
            <p:nvPr/>
          </p:nvSpPr>
          <p:spPr bwMode="auto">
            <a:xfrm>
              <a:off x="3742" y="3821"/>
              <a:ext cx="13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b="1">
                  <a:solidFill>
                    <a:schemeClr val="bg1"/>
                  </a:solidFill>
                </a:rPr>
                <a:t>つくば特別支援学校</a:t>
              </a:r>
            </a:p>
          </p:txBody>
        </p:sp>
      </p:grp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176463" y="602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pSp>
        <p:nvGrpSpPr>
          <p:cNvPr id="26629" name="Group 7"/>
          <p:cNvGrpSpPr>
            <a:grpSpLocks/>
          </p:cNvGrpSpPr>
          <p:nvPr/>
        </p:nvGrpSpPr>
        <p:grpSpPr bwMode="auto">
          <a:xfrm>
            <a:off x="2195513" y="4437063"/>
            <a:ext cx="2916237" cy="2019300"/>
            <a:chOff x="1111" y="2795"/>
            <a:chExt cx="1837" cy="1272"/>
          </a:xfrm>
        </p:grpSpPr>
        <p:pic>
          <p:nvPicPr>
            <p:cNvPr id="26657" name="Picture 8" descr="DSCF1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795"/>
              <a:ext cx="670" cy="1005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58" name="Text Box 9"/>
            <p:cNvSpPr txBox="1">
              <a:spLocks noChangeArrowheads="1"/>
            </p:cNvSpPr>
            <p:nvPr/>
          </p:nvSpPr>
          <p:spPr bwMode="auto">
            <a:xfrm>
              <a:off x="1111" y="3834"/>
              <a:ext cx="183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chemeClr val="bg1"/>
                  </a:solidFill>
                </a:rPr>
                <a:t>つくば特別支援学校停留所</a:t>
              </a:r>
            </a:p>
          </p:txBody>
        </p:sp>
      </p:grpSp>
      <p:grpSp>
        <p:nvGrpSpPr>
          <p:cNvPr id="26630" name="Group 10"/>
          <p:cNvGrpSpPr>
            <a:grpSpLocks/>
          </p:cNvGrpSpPr>
          <p:nvPr/>
        </p:nvGrpSpPr>
        <p:grpSpPr bwMode="auto">
          <a:xfrm>
            <a:off x="2339975" y="1773238"/>
            <a:ext cx="2087563" cy="1735137"/>
            <a:chOff x="930" y="1071"/>
            <a:chExt cx="1315" cy="1093"/>
          </a:xfrm>
        </p:grpSpPr>
        <p:pic>
          <p:nvPicPr>
            <p:cNvPr id="26655" name="Picture 11" descr="DSCF123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071"/>
              <a:ext cx="1315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6" name="Text Box 12"/>
            <p:cNvSpPr txBox="1">
              <a:spLocks noChangeArrowheads="1"/>
            </p:cNvSpPr>
            <p:nvPr/>
          </p:nvSpPr>
          <p:spPr bwMode="auto">
            <a:xfrm>
              <a:off x="1008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chemeClr val="bg1"/>
                  </a:solidFill>
                </a:rPr>
                <a:t>つくばセンター</a:t>
              </a:r>
            </a:p>
          </p:txBody>
        </p:sp>
      </p:grpSp>
      <p:sp>
        <p:nvSpPr>
          <p:cNvPr id="26631" name="Line 13"/>
          <p:cNvSpPr>
            <a:spLocks noChangeShapeType="1"/>
          </p:cNvSpPr>
          <p:nvPr/>
        </p:nvSpPr>
        <p:spPr bwMode="auto">
          <a:xfrm>
            <a:off x="3924300" y="5445125"/>
            <a:ext cx="19431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6632" name="Group 14"/>
          <p:cNvGrpSpPr>
            <a:grpSpLocks/>
          </p:cNvGrpSpPr>
          <p:nvPr/>
        </p:nvGrpSpPr>
        <p:grpSpPr bwMode="auto">
          <a:xfrm>
            <a:off x="5508625" y="1628775"/>
            <a:ext cx="2376488" cy="1728788"/>
            <a:chOff x="3606" y="1706"/>
            <a:chExt cx="1179" cy="745"/>
          </a:xfrm>
        </p:grpSpPr>
        <p:pic>
          <p:nvPicPr>
            <p:cNvPr id="26653" name="Picture 15" descr="ind_ph_001b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06"/>
              <a:ext cx="117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16" descr="jus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5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3" name="Line 17"/>
          <p:cNvSpPr>
            <a:spLocks noChangeShapeType="1"/>
          </p:cNvSpPr>
          <p:nvPr/>
        </p:nvSpPr>
        <p:spPr bwMode="auto">
          <a:xfrm flipV="1">
            <a:off x="4572000" y="2492375"/>
            <a:ext cx="10795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6634" name="AutoShape 18"/>
          <p:cNvCxnSpPr>
            <a:cxnSpLocks noChangeShapeType="1"/>
            <a:stCxn id="26657" idx="1"/>
            <a:endCxn id="26655" idx="1"/>
          </p:cNvCxnSpPr>
          <p:nvPr/>
        </p:nvCxnSpPr>
        <p:spPr bwMode="auto">
          <a:xfrm rot="10800000">
            <a:off x="2339975" y="2468563"/>
            <a:ext cx="484188" cy="2767012"/>
          </a:xfrm>
          <a:prstGeom prst="bentConnector3">
            <a:avLst>
              <a:gd name="adj1" fmla="val 370491"/>
            </a:avLst>
          </a:prstGeom>
          <a:noFill/>
          <a:ln w="1270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39" name="Picture 19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 descr="DSCF12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AutoShape 27"/>
          <p:cNvSpPr>
            <a:spLocks noChangeArrowheads="1"/>
          </p:cNvSpPr>
          <p:nvPr/>
        </p:nvSpPr>
        <p:spPr bwMode="auto">
          <a:xfrm>
            <a:off x="5076825" y="3573463"/>
            <a:ext cx="1800225" cy="649287"/>
          </a:xfrm>
          <a:prstGeom prst="wedgeRectCallout">
            <a:avLst>
              <a:gd name="adj1" fmla="val 49296"/>
              <a:gd name="adj2" fmla="val -23313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ジャスコつくば店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を　しゅっぱつ！</a:t>
            </a:r>
          </a:p>
        </p:txBody>
      </p:sp>
      <p:pic>
        <p:nvPicPr>
          <p:cNvPr id="30748" name="Picture 28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1" name="Group 31"/>
          <p:cNvGrpSpPr>
            <a:grpSpLocks/>
          </p:cNvGrpSpPr>
          <p:nvPr/>
        </p:nvGrpSpPr>
        <p:grpSpPr bwMode="auto">
          <a:xfrm>
            <a:off x="468313" y="1844675"/>
            <a:ext cx="1871662" cy="1247775"/>
            <a:chOff x="703" y="3022"/>
            <a:chExt cx="1179" cy="786"/>
          </a:xfrm>
        </p:grpSpPr>
        <p:pic>
          <p:nvPicPr>
            <p:cNvPr id="26651" name="Picture 32" descr="DSCF123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022"/>
              <a:ext cx="117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3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249"/>
              <a:ext cx="2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54" name="Picture 34" descr="DSCF12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6" name="Picture 36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7" name="Picture 37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5508625" y="3573463"/>
            <a:ext cx="1800225" cy="719137"/>
          </a:xfrm>
          <a:prstGeom prst="wedgeRectCallout">
            <a:avLst>
              <a:gd name="adj1" fmla="val 31745"/>
              <a:gd name="adj2" fmla="val 12681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がっこう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auto">
          <a:xfrm>
            <a:off x="3924300" y="3716338"/>
            <a:ext cx="1800225" cy="647700"/>
          </a:xfrm>
          <a:prstGeom prst="wedgeRectCallout">
            <a:avLst>
              <a:gd name="adj1" fmla="val -63051"/>
              <a:gd name="adj2" fmla="val -24706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30758" name="AutoShape 38"/>
          <p:cNvSpPr>
            <a:spLocks noChangeArrowheads="1"/>
          </p:cNvSpPr>
          <p:nvPr/>
        </p:nvSpPr>
        <p:spPr bwMode="auto">
          <a:xfrm>
            <a:off x="4067175" y="3429000"/>
            <a:ext cx="1800225" cy="719138"/>
          </a:xfrm>
          <a:prstGeom prst="wedgeRectCallout">
            <a:avLst>
              <a:gd name="adj1" fmla="val -72838"/>
              <a:gd name="adj2" fmla="val 1338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　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1835150" y="3573463"/>
            <a:ext cx="1800225" cy="1223962"/>
          </a:xfrm>
          <a:prstGeom prst="wedgeRectCallout">
            <a:avLst>
              <a:gd name="adj1" fmla="val -69667"/>
              <a:gd name="adj2" fmla="val -13910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ばすにのるとき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なに「　　　　」を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どこ「　　　　」にいれる</a:t>
            </a:r>
          </a:p>
        </p:txBody>
      </p:sp>
      <p:sp>
        <p:nvSpPr>
          <p:cNvPr id="30755" name="AutoShape 35"/>
          <p:cNvSpPr>
            <a:spLocks noChangeArrowheads="1"/>
          </p:cNvSpPr>
          <p:nvPr/>
        </p:nvSpPr>
        <p:spPr bwMode="auto">
          <a:xfrm>
            <a:off x="2484438" y="3500438"/>
            <a:ext cx="1800225" cy="863600"/>
          </a:xfrm>
          <a:prstGeom prst="wedgeRectCallout">
            <a:avLst>
              <a:gd name="adj1" fmla="val -81042"/>
              <a:gd name="adj2" fmla="val 1251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おりるとき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　　　」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4140200" y="3500438"/>
            <a:ext cx="3168650" cy="433387"/>
          </a:xfrm>
          <a:prstGeom prst="wedgeRectCallout">
            <a:avLst>
              <a:gd name="adj1" fmla="val 40028"/>
              <a:gd name="adj2" fmla="val -30457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「　　　」　と　「　　　」　をかう</a:t>
            </a:r>
          </a:p>
        </p:txBody>
      </p:sp>
      <p:sp>
        <p:nvSpPr>
          <p:cNvPr id="26650" name="Text Box 4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5949950"/>
            <a:ext cx="1366837" cy="7794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/>
              <a:t>もう一度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/>
              <a:t>確認しよう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-0.41736 -4.0740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03704E-6 C -0.01997 0.0007 -0.05 -0.02083 -0.06007 0.00232 C -0.06684 0.01783 -0.06372 0.11135 -0.05504 0.15556 C -0.05261 0.24376 -0.05764 0.33265 -0.04844 0.41991 C -0.04757 0.42732 -0.03733 0.42292 -0.03177 0.42454 C -0.02656 0.42593 -0.01667 0.43103 -0.01667 0.43103 C 0.00278 0.43033 0.02205 0.43079 0.04166 0.42894 C 0.04982 0.42825 0.05469 0.41945 0.06163 0.41783 C 0.06597 0.41667 0.07048 0.41783 0.075 0.41783 L 0.06337 0.41783 " pathEditMode="relative" rAng="0" ptsTypes="ffffffffAA">
                                      <p:cBhvr>
                                        <p:cTn id="51" dur="2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06 0.0009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4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0092 L 0.40191 0.0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4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 animBg="1"/>
      <p:bldP spid="30747" grpId="1" animBg="1"/>
      <p:bldP spid="30759" grpId="0" animBg="1"/>
      <p:bldP spid="30750" grpId="0" animBg="1"/>
      <p:bldP spid="30750" grpId="1" animBg="1"/>
      <p:bldP spid="30758" grpId="0" animBg="1"/>
      <p:bldP spid="30758" grpId="1" animBg="1"/>
      <p:bldP spid="30749" grpId="0" animBg="1"/>
      <p:bldP spid="30749" grpId="1" animBg="1"/>
      <p:bldP spid="30755" grpId="0" animBg="1"/>
      <p:bldP spid="30755" grpId="1" animBg="1"/>
      <p:bldP spid="30743" grpId="0" animBg="1"/>
      <p:bldP spid="307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いつ　いくの？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954087"/>
          </a:xfrm>
        </p:spPr>
        <p:txBody>
          <a:bodyPr/>
          <a:lstStyle/>
          <a:p>
            <a:pPr eaLnBrk="1" hangingPunct="1"/>
            <a:r>
              <a:rPr lang="en-US" altLang="ja-JP" sz="4400" smtClean="0"/>
              <a:t>6</a:t>
            </a:r>
            <a:r>
              <a:rPr lang="ja-JP" altLang="en-US" sz="4400" smtClean="0"/>
              <a:t>月</a:t>
            </a:r>
            <a:r>
              <a:rPr lang="en-US" altLang="ja-JP" sz="4400" smtClean="0"/>
              <a:t>29</a:t>
            </a:r>
            <a:r>
              <a:rPr lang="ja-JP" altLang="en-US" sz="4400" smtClean="0"/>
              <a:t>日（金）　雨天実施</a:t>
            </a:r>
          </a:p>
        </p:txBody>
      </p:sp>
      <p:pic>
        <p:nvPicPr>
          <p:cNvPr id="5124" name="Picture 4" descr="IP07_N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27749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P07_N0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7207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IP07_B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716338"/>
            <a:ext cx="16208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31913" y="5661025"/>
            <a:ext cx="7127875" cy="76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/>
              <a:t>雨がふっていてもいきます！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どこに　　なにで　　なにをするの？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522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3600" smtClean="0"/>
              <a:t>どこに？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19250" y="2492375"/>
            <a:ext cx="4897438" cy="7381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4800">
                <a:solidFill>
                  <a:schemeClr val="hlink"/>
                </a:solidFill>
              </a:rPr>
              <a:t>ジャスコつくば　店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31913" y="3357563"/>
            <a:ext cx="73136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3600"/>
              <a:t>なにで　いくの？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19250" y="4005263"/>
            <a:ext cx="5976938" cy="73818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4800">
                <a:solidFill>
                  <a:schemeClr val="hlink"/>
                </a:solidFill>
              </a:rPr>
              <a:t>「つくバス」⑤</a:t>
            </a:r>
            <a:r>
              <a:rPr lang="ja-JP" altLang="en-US" sz="2000">
                <a:solidFill>
                  <a:schemeClr val="hlink"/>
                </a:solidFill>
              </a:rPr>
              <a:t>（地域巡回コース⑤）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331913" y="4797425"/>
            <a:ext cx="73136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3600"/>
              <a:t>なにをするの？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579563" y="5499100"/>
            <a:ext cx="7313612" cy="7381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ja-JP" altLang="en-US" sz="4400">
                <a:solidFill>
                  <a:schemeClr val="hlink"/>
                </a:solidFill>
              </a:rPr>
              <a:t>おべんとう　と　ジュースをかう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266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日程（にってい）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100" smtClean="0"/>
              <a:t>　</a:t>
            </a:r>
            <a:r>
              <a:rPr lang="ja-JP" altLang="en-US" sz="2400" b="1" smtClean="0"/>
              <a:t>９：４５　げんかんに集合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　９：５５　学校出発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１０：０６　</a:t>
            </a:r>
            <a:r>
              <a:rPr lang="ja-JP" altLang="en-US" sz="2400" b="1" smtClean="0">
                <a:solidFill>
                  <a:schemeClr val="hlink"/>
                </a:solidFill>
              </a:rPr>
              <a:t>「つくバス」</a:t>
            </a:r>
            <a:r>
              <a:rPr lang="ja-JP" altLang="en-US" sz="2400" b="1" smtClean="0"/>
              <a:t>にのる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１０：４５　つくばセンター着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１１：００　</a:t>
            </a:r>
            <a:r>
              <a:rPr lang="ja-JP" altLang="en-US" sz="2400" b="1" smtClean="0">
                <a:solidFill>
                  <a:schemeClr val="hlink"/>
                </a:solidFill>
              </a:rPr>
              <a:t>ジャスコつくば店</a:t>
            </a:r>
            <a:r>
              <a:rPr lang="ja-JP" altLang="en-US" sz="2400" b="1" smtClean="0"/>
              <a:t>で買物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　　　　　　　お弁当　ジュース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１１：５５　つくばセンター着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１２：００　</a:t>
            </a:r>
            <a:r>
              <a:rPr lang="ja-JP" altLang="en-US" sz="2400" b="1" smtClean="0">
                <a:solidFill>
                  <a:schemeClr val="hlink"/>
                </a:solidFill>
              </a:rPr>
              <a:t>「つくバス」</a:t>
            </a:r>
            <a:r>
              <a:rPr lang="ja-JP" altLang="en-US" sz="2400" b="1" smtClean="0"/>
              <a:t>にのる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１２：２９　</a:t>
            </a:r>
            <a:r>
              <a:rPr lang="ja-JP" altLang="en-US" sz="2400" b="1" smtClean="0">
                <a:solidFill>
                  <a:schemeClr val="hlink"/>
                </a:solidFill>
              </a:rPr>
              <a:t>「つくば特別支援学校」</a:t>
            </a:r>
            <a:r>
              <a:rPr lang="ja-JP" altLang="en-US" sz="2400" b="1" smtClean="0"/>
              <a:t>停留所　着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sz="2400" b="1" smtClean="0"/>
              <a:t>１２：４０　学校　着</a:t>
            </a:r>
          </a:p>
        </p:txBody>
      </p:sp>
      <p:pic>
        <p:nvPicPr>
          <p:cNvPr id="7172" name="Picture 5" descr="DSCF12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2205038"/>
            <a:ext cx="492125" cy="7381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DSCF12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18716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8"/>
          <p:cNvGrpSpPr>
            <a:grpSpLocks/>
          </p:cNvGrpSpPr>
          <p:nvPr/>
        </p:nvGrpSpPr>
        <p:grpSpPr bwMode="auto">
          <a:xfrm>
            <a:off x="5724525" y="3573463"/>
            <a:ext cx="1223963" cy="865187"/>
            <a:chOff x="3606" y="1706"/>
            <a:chExt cx="1179" cy="745"/>
          </a:xfrm>
        </p:grpSpPr>
        <p:pic>
          <p:nvPicPr>
            <p:cNvPr id="7179" name="Picture 9" descr="ind_ph_001bb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06"/>
              <a:ext cx="117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0" descr="jusc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5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5" name="Picture 14" descr="DSCF135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284538"/>
            <a:ext cx="12334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ジュース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1235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SCF12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4868863"/>
            <a:ext cx="1511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7" descr="DSCF122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5084763"/>
            <a:ext cx="492125" cy="738187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日程をかくにんしよう！（いき）</a:t>
            </a:r>
          </a:p>
        </p:txBody>
      </p:sp>
      <p:grpSp>
        <p:nvGrpSpPr>
          <p:cNvPr id="8195" name="Group 28"/>
          <p:cNvGrpSpPr>
            <a:grpSpLocks/>
          </p:cNvGrpSpPr>
          <p:nvPr/>
        </p:nvGrpSpPr>
        <p:grpSpPr bwMode="auto">
          <a:xfrm>
            <a:off x="5867400" y="4797425"/>
            <a:ext cx="2233613" cy="1593850"/>
            <a:chOff x="3696" y="3022"/>
            <a:chExt cx="1407" cy="1004"/>
          </a:xfrm>
        </p:grpSpPr>
        <p:pic>
          <p:nvPicPr>
            <p:cNvPr id="8224" name="Picture 10" descr="BUIL_01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022"/>
              <a:ext cx="1406" cy="793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25" name="Text Box 11"/>
            <p:cNvSpPr txBox="1">
              <a:spLocks noChangeArrowheads="1"/>
            </p:cNvSpPr>
            <p:nvPr/>
          </p:nvSpPr>
          <p:spPr bwMode="auto">
            <a:xfrm>
              <a:off x="3742" y="3793"/>
              <a:ext cx="13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b="1">
                  <a:solidFill>
                    <a:schemeClr val="bg1"/>
                  </a:solidFill>
                </a:rPr>
                <a:t>つくば特別支援学校</a:t>
              </a:r>
            </a:p>
          </p:txBody>
        </p:sp>
      </p:grp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2176463" y="602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pSp>
        <p:nvGrpSpPr>
          <p:cNvPr id="8197" name="Group 27"/>
          <p:cNvGrpSpPr>
            <a:grpSpLocks/>
          </p:cNvGrpSpPr>
          <p:nvPr/>
        </p:nvGrpSpPr>
        <p:grpSpPr bwMode="auto">
          <a:xfrm>
            <a:off x="1979613" y="4437063"/>
            <a:ext cx="2952750" cy="2019300"/>
            <a:chOff x="975" y="2795"/>
            <a:chExt cx="1860" cy="1272"/>
          </a:xfrm>
        </p:grpSpPr>
        <p:pic>
          <p:nvPicPr>
            <p:cNvPr id="8222" name="Picture 13" descr="DSCF1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795"/>
              <a:ext cx="670" cy="1005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23" name="Text Box 15"/>
            <p:cNvSpPr txBox="1">
              <a:spLocks noChangeArrowheads="1"/>
            </p:cNvSpPr>
            <p:nvPr/>
          </p:nvSpPr>
          <p:spPr bwMode="auto">
            <a:xfrm>
              <a:off x="975" y="3834"/>
              <a:ext cx="18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chemeClr val="bg1"/>
                  </a:solidFill>
                </a:rPr>
                <a:t>つくば特別支援学校停留所</a:t>
              </a:r>
            </a:p>
          </p:txBody>
        </p:sp>
      </p:grpSp>
      <p:grpSp>
        <p:nvGrpSpPr>
          <p:cNvPr id="8198" name="Group 26"/>
          <p:cNvGrpSpPr>
            <a:grpSpLocks/>
          </p:cNvGrpSpPr>
          <p:nvPr/>
        </p:nvGrpSpPr>
        <p:grpSpPr bwMode="auto">
          <a:xfrm>
            <a:off x="2339975" y="1773238"/>
            <a:ext cx="2087563" cy="1735137"/>
            <a:chOff x="930" y="1071"/>
            <a:chExt cx="1315" cy="1093"/>
          </a:xfrm>
        </p:grpSpPr>
        <p:pic>
          <p:nvPicPr>
            <p:cNvPr id="8220" name="Picture 16" descr="DSCF123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071"/>
              <a:ext cx="1315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1" name="Text Box 17"/>
            <p:cNvSpPr txBox="1">
              <a:spLocks noChangeArrowheads="1"/>
            </p:cNvSpPr>
            <p:nvPr/>
          </p:nvSpPr>
          <p:spPr bwMode="auto">
            <a:xfrm>
              <a:off x="1008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chemeClr val="bg1"/>
                  </a:solidFill>
                </a:rPr>
                <a:t>つくばセンター</a:t>
              </a:r>
            </a:p>
          </p:txBody>
        </p:sp>
      </p:grpSp>
      <p:sp>
        <p:nvSpPr>
          <p:cNvPr id="8199" name="Line 18"/>
          <p:cNvSpPr>
            <a:spLocks noChangeShapeType="1"/>
          </p:cNvSpPr>
          <p:nvPr/>
        </p:nvSpPr>
        <p:spPr bwMode="auto">
          <a:xfrm>
            <a:off x="3924300" y="5445125"/>
            <a:ext cx="19431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8200" name="Group 25"/>
          <p:cNvGrpSpPr>
            <a:grpSpLocks/>
          </p:cNvGrpSpPr>
          <p:nvPr/>
        </p:nvGrpSpPr>
        <p:grpSpPr bwMode="auto">
          <a:xfrm>
            <a:off x="5508625" y="1628775"/>
            <a:ext cx="2376488" cy="1728788"/>
            <a:chOff x="3606" y="1706"/>
            <a:chExt cx="1179" cy="745"/>
          </a:xfrm>
        </p:grpSpPr>
        <p:pic>
          <p:nvPicPr>
            <p:cNvPr id="8218" name="Picture 24" descr="ind_ph_001b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06"/>
              <a:ext cx="117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9" name="Picture 22" descr="jus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5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1" name="Line 29"/>
          <p:cNvSpPr>
            <a:spLocks noChangeShapeType="1"/>
          </p:cNvSpPr>
          <p:nvPr/>
        </p:nvSpPr>
        <p:spPr bwMode="auto">
          <a:xfrm flipV="1">
            <a:off x="4572000" y="2492375"/>
            <a:ext cx="10795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8202" name="AutoShape 30"/>
          <p:cNvCxnSpPr>
            <a:cxnSpLocks noChangeShapeType="1"/>
            <a:stCxn id="8222" idx="1"/>
            <a:endCxn id="8220" idx="1"/>
          </p:cNvCxnSpPr>
          <p:nvPr/>
        </p:nvCxnSpPr>
        <p:spPr bwMode="auto">
          <a:xfrm rot="10800000">
            <a:off x="2339975" y="2468563"/>
            <a:ext cx="484188" cy="2767012"/>
          </a:xfrm>
          <a:prstGeom prst="bentConnector3">
            <a:avLst>
              <a:gd name="adj1" fmla="val 370491"/>
            </a:avLst>
          </a:prstGeom>
          <a:noFill/>
          <a:ln w="1270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39" name="Picture 7" descr="DSCF123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7974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6300788" y="4076700"/>
            <a:ext cx="1800225" cy="431800"/>
          </a:xfrm>
          <a:prstGeom prst="wedgeRectCallout">
            <a:avLst>
              <a:gd name="adj1" fmla="val -35977"/>
              <a:gd name="adj2" fmla="val 15110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さあ、出発だ！</a:t>
            </a:r>
          </a:p>
        </p:txBody>
      </p:sp>
      <p:sp>
        <p:nvSpPr>
          <p:cNvPr id="18464" name="AutoShape 32"/>
          <p:cNvSpPr>
            <a:spLocks noChangeArrowheads="1"/>
          </p:cNvSpPr>
          <p:nvPr/>
        </p:nvSpPr>
        <p:spPr bwMode="auto">
          <a:xfrm>
            <a:off x="3419475" y="3573463"/>
            <a:ext cx="1800225" cy="719137"/>
          </a:xfrm>
          <a:prstGeom prst="wedgeRectCallout">
            <a:avLst>
              <a:gd name="adj1" fmla="val -45944"/>
              <a:gd name="adj2" fmla="val 11357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ていりゅうじょ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2051050" y="2852738"/>
            <a:ext cx="1800225" cy="1008062"/>
          </a:xfrm>
          <a:prstGeom prst="wedgeRectCallout">
            <a:avLst>
              <a:gd name="adj1" fmla="val -58023"/>
              <a:gd name="adj2" fmla="val 123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おかね　</a:t>
            </a:r>
            <a:r>
              <a:rPr lang="en-US" altLang="ja-JP" b="1">
                <a:solidFill>
                  <a:srgbClr val="FF3300"/>
                </a:solidFill>
              </a:rPr>
              <a:t>100</a:t>
            </a:r>
            <a:r>
              <a:rPr lang="ja-JP" altLang="en-US" b="1">
                <a:solidFill>
                  <a:srgbClr val="FF3300"/>
                </a:solidFill>
              </a:rPr>
              <a:t>円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うんちんばこにいれる</a:t>
            </a:r>
          </a:p>
        </p:txBody>
      </p:sp>
      <p:pic>
        <p:nvPicPr>
          <p:cNvPr id="18466" name="Picture 34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65296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69" name="Group 37"/>
          <p:cNvGrpSpPr>
            <a:grpSpLocks/>
          </p:cNvGrpSpPr>
          <p:nvPr/>
        </p:nvGrpSpPr>
        <p:grpSpPr bwMode="auto">
          <a:xfrm>
            <a:off x="827088" y="4581525"/>
            <a:ext cx="1871662" cy="1247775"/>
            <a:chOff x="703" y="3022"/>
            <a:chExt cx="1179" cy="786"/>
          </a:xfrm>
        </p:grpSpPr>
        <p:pic>
          <p:nvPicPr>
            <p:cNvPr id="8216" name="Picture 36" descr="DSCF123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022"/>
              <a:ext cx="117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35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249"/>
              <a:ext cx="2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70" name="AutoShape 38"/>
          <p:cNvSpPr>
            <a:spLocks noChangeArrowheads="1"/>
          </p:cNvSpPr>
          <p:nvPr/>
        </p:nvSpPr>
        <p:spPr bwMode="auto">
          <a:xfrm>
            <a:off x="1979613" y="3500438"/>
            <a:ext cx="1800225" cy="863600"/>
          </a:xfrm>
          <a:prstGeom prst="wedgeRectCallout">
            <a:avLst>
              <a:gd name="adj1" fmla="val -65694"/>
              <a:gd name="adj2" fmla="val -17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おりるとき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うんてんしゅさん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に　あいさつ</a:t>
            </a:r>
          </a:p>
        </p:txBody>
      </p:sp>
      <p:pic>
        <p:nvPicPr>
          <p:cNvPr id="18474" name="Picture 42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85896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Picture 40" descr="DSCF123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Picture 39" descr="PEOP_0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3" name="AutoShape 41"/>
          <p:cNvSpPr>
            <a:spLocks noChangeArrowheads="1"/>
          </p:cNvSpPr>
          <p:nvPr/>
        </p:nvSpPr>
        <p:spPr bwMode="auto">
          <a:xfrm>
            <a:off x="4140200" y="3860800"/>
            <a:ext cx="1800225" cy="647700"/>
          </a:xfrm>
          <a:prstGeom prst="wedgeRectCallout">
            <a:avLst>
              <a:gd name="adj1" fmla="val -77514"/>
              <a:gd name="adj2" fmla="val -2274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つくばセンター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18475" name="AutoShape 43"/>
          <p:cNvSpPr>
            <a:spLocks noChangeArrowheads="1"/>
          </p:cNvSpPr>
          <p:nvPr/>
        </p:nvSpPr>
        <p:spPr bwMode="auto">
          <a:xfrm>
            <a:off x="3779838" y="3860800"/>
            <a:ext cx="1800225" cy="649288"/>
          </a:xfrm>
          <a:prstGeom prst="wedgeRectCallout">
            <a:avLst>
              <a:gd name="adj1" fmla="val 112699"/>
              <a:gd name="adj2" fmla="val -2487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ジャスコつくば店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に　とうちゃく！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85 0.00092 L -0.32673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2199 L -0.16528 0.022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C -0.13298 -0.00347 -0.06996 0.03055 -0.0934 -0.01551 C -0.09149 -0.45093 -0.18628 -0.40232 0.00156 -0.40232 " pathEditMode="relative" ptsTypes="ffA">
                                      <p:cBhvr>
                                        <p:cTn id="45" dur="5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24393 7.40741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0174 7.40741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3" grpId="0" animBg="1"/>
      <p:bldP spid="18463" grpId="1" animBg="1"/>
      <p:bldP spid="18464" grpId="0" animBg="1"/>
      <p:bldP spid="18464" grpId="1" animBg="1"/>
      <p:bldP spid="18465" grpId="0" animBg="1"/>
      <p:bldP spid="18465" grpId="1" animBg="1"/>
      <p:bldP spid="18470" grpId="0" animBg="1"/>
      <p:bldP spid="18470" grpId="1" animBg="1"/>
      <p:bldP spid="18473" grpId="0" animBg="1"/>
      <p:bldP spid="18473" grpId="1" animBg="1"/>
      <p:bldP spid="18475" grpId="0" animBg="1"/>
      <p:bldP spid="184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bg1"/>
                </a:solidFill>
              </a:rPr>
              <a:t>日程をかくにんしよう！（かえり）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867400" y="4797425"/>
            <a:ext cx="2376488" cy="1593850"/>
            <a:chOff x="3696" y="3022"/>
            <a:chExt cx="1497" cy="1004"/>
          </a:xfrm>
        </p:grpSpPr>
        <p:pic>
          <p:nvPicPr>
            <p:cNvPr id="9254" name="Picture 4" descr="BUIL_01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022"/>
              <a:ext cx="1406" cy="793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5" name="Text Box 5"/>
            <p:cNvSpPr txBox="1">
              <a:spLocks noChangeArrowheads="1"/>
            </p:cNvSpPr>
            <p:nvPr/>
          </p:nvSpPr>
          <p:spPr bwMode="auto">
            <a:xfrm>
              <a:off x="3742" y="3793"/>
              <a:ext cx="14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ja-JP" altLang="en-US" b="1">
                  <a:solidFill>
                    <a:schemeClr val="bg1"/>
                  </a:solidFill>
                </a:rPr>
                <a:t>つくば特別支援学校</a:t>
              </a:r>
            </a:p>
          </p:txBody>
        </p:sp>
      </p:grp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176463" y="60261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2051050" y="4437063"/>
            <a:ext cx="2881313" cy="2019300"/>
            <a:chOff x="1020" y="2795"/>
            <a:chExt cx="1815" cy="1272"/>
          </a:xfrm>
        </p:grpSpPr>
        <p:pic>
          <p:nvPicPr>
            <p:cNvPr id="9252" name="Picture 8" descr="DSCF122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795"/>
              <a:ext cx="670" cy="1005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3" name="Text Box 9"/>
            <p:cNvSpPr txBox="1">
              <a:spLocks noChangeArrowheads="1"/>
            </p:cNvSpPr>
            <p:nvPr/>
          </p:nvSpPr>
          <p:spPr bwMode="auto">
            <a:xfrm>
              <a:off x="1020" y="3834"/>
              <a:ext cx="18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b="1">
                  <a:solidFill>
                    <a:schemeClr val="bg1"/>
                  </a:solidFill>
                </a:rPr>
                <a:t>つくば特別支援学校停留所</a:t>
              </a:r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2339975" y="1773238"/>
            <a:ext cx="2087563" cy="1735137"/>
            <a:chOff x="930" y="1071"/>
            <a:chExt cx="1315" cy="1093"/>
          </a:xfrm>
        </p:grpSpPr>
        <p:pic>
          <p:nvPicPr>
            <p:cNvPr id="9250" name="Picture 11" descr="DSCF123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071"/>
              <a:ext cx="1315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Text Box 12"/>
            <p:cNvSpPr txBox="1">
              <a:spLocks noChangeArrowheads="1"/>
            </p:cNvSpPr>
            <p:nvPr/>
          </p:nvSpPr>
          <p:spPr bwMode="auto">
            <a:xfrm>
              <a:off x="1008" y="1933"/>
              <a:ext cx="1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chemeClr val="bg1"/>
                  </a:solidFill>
                </a:rPr>
                <a:t>つくばセンター</a:t>
              </a:r>
            </a:p>
          </p:txBody>
        </p:sp>
      </p:grp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3924300" y="5445125"/>
            <a:ext cx="19431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9224" name="Group 14"/>
          <p:cNvGrpSpPr>
            <a:grpSpLocks/>
          </p:cNvGrpSpPr>
          <p:nvPr/>
        </p:nvGrpSpPr>
        <p:grpSpPr bwMode="auto">
          <a:xfrm>
            <a:off x="5508625" y="1628775"/>
            <a:ext cx="2376488" cy="1728788"/>
            <a:chOff x="3606" y="1706"/>
            <a:chExt cx="1179" cy="745"/>
          </a:xfrm>
        </p:grpSpPr>
        <p:pic>
          <p:nvPicPr>
            <p:cNvPr id="9248" name="Picture 15" descr="ind_ph_001bb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06"/>
              <a:ext cx="1179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16" descr="jusc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504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Line 17"/>
          <p:cNvSpPr>
            <a:spLocks noChangeShapeType="1"/>
          </p:cNvSpPr>
          <p:nvPr/>
        </p:nvSpPr>
        <p:spPr bwMode="auto">
          <a:xfrm flipV="1">
            <a:off x="4572000" y="2492375"/>
            <a:ext cx="1079500" cy="0"/>
          </a:xfrm>
          <a:prstGeom prst="line">
            <a:avLst/>
          </a:prstGeom>
          <a:noFill/>
          <a:ln w="762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9226" name="AutoShape 18"/>
          <p:cNvCxnSpPr>
            <a:cxnSpLocks noChangeShapeType="1"/>
            <a:stCxn id="9252" idx="1"/>
            <a:endCxn id="9250" idx="1"/>
          </p:cNvCxnSpPr>
          <p:nvPr/>
        </p:nvCxnSpPr>
        <p:spPr bwMode="auto">
          <a:xfrm rot="10800000">
            <a:off x="2339975" y="2468563"/>
            <a:ext cx="484188" cy="2767012"/>
          </a:xfrm>
          <a:prstGeom prst="bentConnector3">
            <a:avLst>
              <a:gd name="adj1" fmla="val 370491"/>
            </a:avLst>
          </a:prstGeom>
          <a:noFill/>
          <a:ln w="1270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0" name="Picture 20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0" name="Picture 30" descr="DSCF12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34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2771775" y="3500438"/>
            <a:ext cx="5041900" cy="1031875"/>
            <a:chOff x="1746" y="2160"/>
            <a:chExt cx="3176" cy="650"/>
          </a:xfrm>
        </p:grpSpPr>
        <p:sp>
          <p:nvSpPr>
            <p:cNvPr id="9244" name="AutoShape 21"/>
            <p:cNvSpPr>
              <a:spLocks noChangeArrowheads="1"/>
            </p:cNvSpPr>
            <p:nvPr/>
          </p:nvSpPr>
          <p:spPr bwMode="auto">
            <a:xfrm>
              <a:off x="1746" y="2160"/>
              <a:ext cx="1134" cy="544"/>
            </a:xfrm>
            <a:prstGeom prst="wedgeRectCallout">
              <a:avLst>
                <a:gd name="adj1" fmla="val 180421"/>
                <a:gd name="adj2" fmla="val -149449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b="1">
                  <a:solidFill>
                    <a:srgbClr val="FF3300"/>
                  </a:solidFill>
                </a:rPr>
                <a:t>おべんとう</a:t>
              </a:r>
            </a:p>
            <a:p>
              <a:pPr algn="ctr" eaLnBrk="1" hangingPunct="1"/>
              <a:r>
                <a:rPr lang="ja-JP" altLang="en-US" b="1">
                  <a:solidFill>
                    <a:srgbClr val="FF3300"/>
                  </a:solidFill>
                </a:rPr>
                <a:t>ジュース　を</a:t>
              </a:r>
            </a:p>
            <a:p>
              <a:pPr algn="ctr" eaLnBrk="1" hangingPunct="1"/>
              <a:r>
                <a:rPr lang="ja-JP" altLang="en-US" b="1">
                  <a:solidFill>
                    <a:srgbClr val="FF3300"/>
                  </a:solidFill>
                </a:rPr>
                <a:t>かう</a:t>
              </a:r>
            </a:p>
          </p:txBody>
        </p:sp>
        <p:grpSp>
          <p:nvGrpSpPr>
            <p:cNvPr id="9245" name="Group 37"/>
            <p:cNvGrpSpPr>
              <a:grpSpLocks/>
            </p:cNvGrpSpPr>
            <p:nvPr/>
          </p:nvGrpSpPr>
          <p:grpSpPr bwMode="auto">
            <a:xfrm>
              <a:off x="3061" y="2205"/>
              <a:ext cx="1861" cy="605"/>
              <a:chOff x="3061" y="2205"/>
              <a:chExt cx="1861" cy="605"/>
            </a:xfrm>
          </p:grpSpPr>
          <p:pic>
            <p:nvPicPr>
              <p:cNvPr id="9246" name="Picture 35" descr="DSCF1356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205"/>
                <a:ext cx="907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47" name="Picture 36" descr="ジュース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2205"/>
                <a:ext cx="908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513" name="AutoShape 33"/>
          <p:cNvSpPr>
            <a:spLocks noChangeArrowheads="1"/>
          </p:cNvSpPr>
          <p:nvPr/>
        </p:nvSpPr>
        <p:spPr bwMode="auto">
          <a:xfrm>
            <a:off x="5076825" y="3573463"/>
            <a:ext cx="1800225" cy="649287"/>
          </a:xfrm>
          <a:prstGeom prst="wedgeRectCallout">
            <a:avLst>
              <a:gd name="adj1" fmla="val 49296"/>
              <a:gd name="adj2" fmla="val -23313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ジャスコつくば店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を　しゅっぱつ！</a:t>
            </a:r>
          </a:p>
        </p:txBody>
      </p:sp>
      <p:pic>
        <p:nvPicPr>
          <p:cNvPr id="20509" name="Picture 29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1835150" y="3573463"/>
            <a:ext cx="1800225" cy="1008062"/>
          </a:xfrm>
          <a:prstGeom prst="wedgeRectCallout">
            <a:avLst>
              <a:gd name="adj1" fmla="val -69667"/>
              <a:gd name="adj2" fmla="val -1581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おかね　</a:t>
            </a:r>
            <a:r>
              <a:rPr lang="en-US" altLang="ja-JP" b="1">
                <a:solidFill>
                  <a:srgbClr val="FF3300"/>
                </a:solidFill>
              </a:rPr>
              <a:t>100</a:t>
            </a:r>
            <a:r>
              <a:rPr lang="ja-JP" altLang="en-US" b="1">
                <a:solidFill>
                  <a:srgbClr val="FF3300"/>
                </a:solidFill>
              </a:rPr>
              <a:t>円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うんちんばこにいれる</a:t>
            </a:r>
          </a:p>
        </p:txBody>
      </p:sp>
      <p:sp>
        <p:nvSpPr>
          <p:cNvPr id="20512" name="AutoShape 32"/>
          <p:cNvSpPr>
            <a:spLocks noChangeArrowheads="1"/>
          </p:cNvSpPr>
          <p:nvPr/>
        </p:nvSpPr>
        <p:spPr bwMode="auto">
          <a:xfrm>
            <a:off x="3924300" y="3716338"/>
            <a:ext cx="1800225" cy="647700"/>
          </a:xfrm>
          <a:prstGeom prst="wedgeRectCallout">
            <a:avLst>
              <a:gd name="adj1" fmla="val -63051"/>
              <a:gd name="adj2" fmla="val -24706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つくばセンター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68313" y="1844675"/>
            <a:ext cx="1871662" cy="1247775"/>
            <a:chOff x="703" y="3022"/>
            <a:chExt cx="1179" cy="786"/>
          </a:xfrm>
        </p:grpSpPr>
        <p:pic>
          <p:nvPicPr>
            <p:cNvPr id="9242" name="Picture 26" descr="DSCF123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022"/>
              <a:ext cx="1179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7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249"/>
              <a:ext cx="2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499" name="Picture 19" descr="DSCF123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81525"/>
            <a:ext cx="1871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2484438" y="3500438"/>
            <a:ext cx="1800225" cy="863600"/>
          </a:xfrm>
          <a:prstGeom prst="wedgeRectCallout">
            <a:avLst>
              <a:gd name="adj1" fmla="val -81042"/>
              <a:gd name="adj2" fmla="val 12518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おりるとき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うんてんしゅさん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に　あいさつ</a:t>
            </a:r>
          </a:p>
        </p:txBody>
      </p:sp>
      <p:pic>
        <p:nvPicPr>
          <p:cNvPr id="20511" name="Picture 31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24" descr="PEOP_0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5815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4067175" y="3429000"/>
            <a:ext cx="1800225" cy="719138"/>
          </a:xfrm>
          <a:prstGeom prst="wedgeRectCallout">
            <a:avLst>
              <a:gd name="adj1" fmla="val -72838"/>
              <a:gd name="adj2" fmla="val 13388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ていりゅうじょ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  <p:sp>
        <p:nvSpPr>
          <p:cNvPr id="20519" name="AutoShape 39"/>
          <p:cNvSpPr>
            <a:spLocks noChangeArrowheads="1"/>
          </p:cNvSpPr>
          <p:nvPr/>
        </p:nvSpPr>
        <p:spPr bwMode="auto">
          <a:xfrm>
            <a:off x="5508625" y="3573463"/>
            <a:ext cx="1800225" cy="719137"/>
          </a:xfrm>
          <a:prstGeom prst="wedgeRectCallout">
            <a:avLst>
              <a:gd name="adj1" fmla="val 31745"/>
              <a:gd name="adj2" fmla="val 12681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がっこう</a:t>
            </a:r>
          </a:p>
          <a:p>
            <a:pPr algn="ctr" eaLnBrk="1" hangingPunct="1"/>
            <a:r>
              <a:rPr lang="ja-JP" altLang="en-US" b="1">
                <a:solidFill>
                  <a:srgbClr val="FF3300"/>
                </a:solidFill>
              </a:rPr>
              <a:t>とうちゃく！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4.07407E-6 L -0.41736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03704E-6 C -0.01997 0.0007 -0.05 -0.02083 -0.06007 0.00232 C -0.06684 0.01783 -0.06372 0.11135 -0.05504 0.15556 C -0.05261 0.24376 -0.05764 0.33265 -0.04844 0.41991 C -0.04757 0.42732 -0.03733 0.42292 -0.03177 0.42454 C -0.02656 0.42593 -0.01667 0.43103 -0.01667 0.43103 C 0.00278 0.43033 0.02205 0.43079 0.04166 0.42894 C 0.04982 0.42825 0.05469 0.41945 0.06163 0.41783 C 0.06597 0.41667 0.07048 0.41783 0.075 0.41783 L 0.06337 0.41783 " pathEditMode="relative" rAng="0" ptsTypes="ffffffffAA">
                                      <p:cBhvr>
                                        <p:cTn id="52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06 0.0009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0.00092 L 0.40191 0.0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4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 animBg="1"/>
      <p:bldP spid="20513" grpId="1" animBg="1"/>
      <p:bldP spid="20503" grpId="0" animBg="1"/>
      <p:bldP spid="20503" grpId="1" animBg="1"/>
      <p:bldP spid="20512" grpId="0" animBg="1"/>
      <p:bldP spid="20512" grpId="1" animBg="1"/>
      <p:bldP spid="20508" grpId="0" animBg="1"/>
      <p:bldP spid="20508" grpId="1" animBg="1"/>
      <p:bldP spid="20502" grpId="0" animBg="1"/>
      <p:bldP spid="20502" grpId="1" animBg="1"/>
      <p:bldP spid="205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「つくバス」の乗り方①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2481262" cy="5937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ja-JP" altLang="en-US" smtClean="0"/>
              <a:t>前からのる　　　　</a:t>
            </a:r>
            <a:endParaRPr lang="ja-JP" altLang="en-US" smtClean="0">
              <a:solidFill>
                <a:schemeClr val="hlink"/>
              </a:solidFill>
            </a:endParaRPr>
          </a:p>
        </p:txBody>
      </p:sp>
      <p:pic>
        <p:nvPicPr>
          <p:cNvPr id="10244" name="Picture 4" descr="DSCF12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393950"/>
            <a:ext cx="66976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PEOP_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5013325"/>
            <a:ext cx="6477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116013" y="4868863"/>
            <a:ext cx="1295400" cy="79216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63938" y="5805488"/>
            <a:ext cx="419735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000">
                <a:solidFill>
                  <a:schemeClr val="hlink"/>
                </a:solidFill>
              </a:rPr>
              <a:t>後ろからのらない。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563938" y="3041650"/>
            <a:ext cx="2470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8000">
                <a:solidFill>
                  <a:schemeClr val="hlink"/>
                </a:solidFill>
              </a:rPr>
              <a:t>×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309688" y="3213100"/>
            <a:ext cx="21097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5000">
                <a:solidFill>
                  <a:schemeClr val="hlink"/>
                </a:solidFill>
              </a:rPr>
              <a:t>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174 -0.0007 0.00365 -0.00093 0.00504 -0.00232 C 0.0066 -0.00394 0.00643 -0.00811 0.00834 -0.00903 C 0.01372 -0.01135 0.01945 -0.01042 0.025 -0.01111 C 0.03212 -0.01574 0.03976 -0.01945 0.04671 -0.02454 C 0.06407 -0.03727 0.05035 -0.03033 0.06181 -0.03565 C 0.06789 -0.0419 0.07153 -0.04352 0.07848 -0.04676 C 0.08577 -0.05672 0.0948 -0.06343 0.10348 -0.07107 C 0.11007 -0.07686 0.11372 -0.08542 0.11841 -0.09329 C 0.12414 -0.10278 0.13421 -0.11135 0.14167 -0.11783 C 0.15 -0.12524 0.15834 -0.13264 0.16667 -0.14005 C 0.16997 -0.14306 0.175 -0.15116 0.175 -0.15116 C 0.17761 -0.16135 0.17674 -0.15556 0.17674 -0.16899 " pathEditMode="relative" ptsTypes="ffffffffffffA">
                                      <p:cBhvr>
                                        <p:cTn id="15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/>
      <p:bldP spid="22536" grpId="1"/>
      <p:bldP spid="225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「つくバス」の乗り方②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3130550" cy="1817687"/>
          </a:xfrm>
        </p:spPr>
        <p:txBody>
          <a:bodyPr/>
          <a:lstStyle/>
          <a:p>
            <a:pPr eaLnBrk="1" hangingPunct="1"/>
            <a:r>
              <a:rPr lang="en-US" altLang="ja-JP" smtClean="0"/>
              <a:t>100</a:t>
            </a:r>
            <a:r>
              <a:rPr lang="ja-JP" altLang="en-US" smtClean="0"/>
              <a:t>円（お金）を</a:t>
            </a:r>
            <a:r>
              <a:rPr lang="ja-JP" altLang="en-US" smtClean="0">
                <a:solidFill>
                  <a:schemeClr val="hlink"/>
                </a:solidFill>
              </a:rPr>
              <a:t>「うんちんばこ」</a:t>
            </a:r>
            <a:r>
              <a:rPr lang="ja-JP" altLang="en-US" smtClean="0"/>
              <a:t>にいれる。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386013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5364163" y="2133600"/>
            <a:ext cx="1150937" cy="1152525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1979613" y="3429000"/>
            <a:ext cx="2678112" cy="3182938"/>
            <a:chOff x="1247" y="2160"/>
            <a:chExt cx="1687" cy="2005"/>
          </a:xfrm>
        </p:grpSpPr>
        <p:pic>
          <p:nvPicPr>
            <p:cNvPr id="11279" name="Picture 8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6" y="2387"/>
              <a:ext cx="1869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 flipH="1">
              <a:off x="2064" y="2160"/>
              <a:ext cx="680" cy="771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427538" y="2492375"/>
            <a:ext cx="1008062" cy="1008063"/>
            <a:chOff x="7338" y="1023"/>
            <a:chExt cx="1587" cy="1587"/>
          </a:xfrm>
        </p:grpSpPr>
        <p:sp>
          <p:nvSpPr>
            <p:cNvPr id="11272" name="Oval 13"/>
            <p:cNvSpPr>
              <a:spLocks noChangeAspect="1" noChangeArrowheads="1"/>
            </p:cNvSpPr>
            <p:nvPr/>
          </p:nvSpPr>
          <p:spPr bwMode="auto">
            <a:xfrm>
              <a:off x="7338" y="1023"/>
              <a:ext cx="1587" cy="15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273" name="Oval 14"/>
            <p:cNvSpPr>
              <a:spLocks noChangeAspect="1" noChangeArrowheads="1"/>
            </p:cNvSpPr>
            <p:nvPr/>
          </p:nvSpPr>
          <p:spPr bwMode="auto">
            <a:xfrm>
              <a:off x="7375" y="1060"/>
              <a:ext cx="1512" cy="1512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7001">
                        <a:srgbClr val="E6E6E6"/>
                      </a:gs>
                      <a:gs pos="32001">
                        <a:srgbClr val="7D8496"/>
                      </a:gs>
                      <a:gs pos="47000">
                        <a:srgbClr val="E6E6E6"/>
                      </a:gs>
                      <a:gs pos="85001">
                        <a:srgbClr val="7D8496"/>
                      </a:gs>
                      <a:gs pos="100000">
                        <a:srgbClr val="E6E6E6"/>
                      </a:gs>
                    </a:gsLst>
                    <a:lin ang="27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74295" tIns="8890" rIns="74295" bIns="8890"/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274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7681" y="2040"/>
              <a:ext cx="902" cy="41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21511922"/>
                </a:avLst>
              </a:prstTxWarp>
            </a:bodyPr>
            <a:lstStyle/>
            <a:p>
              <a:pPr algn="ctr"/>
              <a:r>
                <a:rPr lang="ja-JP" altLang="en-US" sz="3600" kern="1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ぱ そ と も ぎ ん こ う</a:t>
              </a:r>
            </a:p>
          </p:txBody>
        </p:sp>
        <p:grpSp>
          <p:nvGrpSpPr>
            <p:cNvPr id="11275" name="Group 16"/>
            <p:cNvGrpSpPr>
              <a:grpSpLocks/>
            </p:cNvGrpSpPr>
            <p:nvPr/>
          </p:nvGrpSpPr>
          <p:grpSpPr bwMode="auto">
            <a:xfrm>
              <a:off x="7665" y="1322"/>
              <a:ext cx="935" cy="739"/>
              <a:chOff x="7598" y="1322"/>
              <a:chExt cx="1077" cy="776"/>
            </a:xfrm>
          </p:grpSpPr>
          <p:sp>
            <p:nvSpPr>
              <p:cNvPr id="11276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598" y="1322"/>
                <a:ext cx="294" cy="7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8981"/>
                  </a:avLst>
                </a:prstTxWarp>
              </a:bodyPr>
              <a:lstStyle/>
              <a:p>
                <a:pPr algn="ctr"/>
                <a:r>
                  <a:rPr lang="ja-JP" alt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2700000" scaled="1"/>
                    </a:gra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１</a:t>
                </a:r>
              </a:p>
            </p:txBody>
          </p:sp>
          <p:sp>
            <p:nvSpPr>
              <p:cNvPr id="11277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7863" y="1322"/>
                <a:ext cx="398" cy="7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764"/>
                  </a:avLst>
                </a:prstTxWarp>
              </a:bodyPr>
              <a:lstStyle/>
              <a:p>
                <a:pPr algn="ctr"/>
                <a:r>
                  <a:rPr lang="ja-JP" alt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2700000" scaled="1"/>
                    </a:gra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０</a:t>
                </a:r>
              </a:p>
            </p:txBody>
          </p:sp>
          <p:sp>
            <p:nvSpPr>
              <p:cNvPr id="11278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277" y="1322"/>
                <a:ext cx="398" cy="7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764"/>
                  </a:avLst>
                </a:prstTxWarp>
              </a:bodyPr>
              <a:lstStyle/>
              <a:p>
                <a:pPr algn="ctr"/>
                <a:r>
                  <a:rPr lang="ja-JP" altLang="en-US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FF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lin ang="2700000" scaled="1"/>
                    </a:gra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０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44444E-6 L -0.18889 0.2520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ipse">
  <a:themeElements>
    <a:clrScheme name="E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Eclipse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C37B6F-0AE6-4AC8-92AB-334267A7B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3113EF4-4DCB-4B5F-ADAC-5B9C04585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CF084-3754-4D38-80F2-74F333FFA65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354</TotalTime>
  <Words>533</Words>
  <Application>Microsoft Office PowerPoint</Application>
  <PresentationFormat>画面に合わせる (4:3)</PresentationFormat>
  <Paragraphs>184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Verdana</vt:lpstr>
      <vt:lpstr>ＭＳ Ｐゴシック</vt:lpstr>
      <vt:lpstr>Arial</vt:lpstr>
      <vt:lpstr>Wingdings</vt:lpstr>
      <vt:lpstr>Calibri</vt:lpstr>
      <vt:lpstr>Eclipse</vt:lpstr>
      <vt:lpstr>校外学習にいこう！</vt:lpstr>
      <vt:lpstr>「つくバス」ってどんなのりもの？</vt:lpstr>
      <vt:lpstr>いつ　いくの？</vt:lpstr>
      <vt:lpstr>どこに　　なにで　　なにをするの？</vt:lpstr>
      <vt:lpstr>日程（にってい）</vt:lpstr>
      <vt:lpstr>日程をかくにんしよう！（いき）</vt:lpstr>
      <vt:lpstr>日程をかくにんしよう！（かえり）</vt:lpstr>
      <vt:lpstr>「つくバス」の乗り方①</vt:lpstr>
      <vt:lpstr>「つくバス」の乗り方②</vt:lpstr>
      <vt:lpstr>「つくバス」の乗り方③</vt:lpstr>
      <vt:lpstr>「つくバス」の乗り方④</vt:lpstr>
      <vt:lpstr>「つくバス」の乗り方⑤</vt:lpstr>
      <vt:lpstr>もう一度　確認しよう</vt:lpstr>
      <vt:lpstr>「つくバス」の乗り方①</vt:lpstr>
      <vt:lpstr>「つくバス」の乗り方②</vt:lpstr>
      <vt:lpstr>「つくバス」の乗り方③</vt:lpstr>
      <vt:lpstr>「つくバス」の乗り方④</vt:lpstr>
      <vt:lpstr>「つくバス」の乗り方⑤</vt:lpstr>
      <vt:lpstr>校外学習でのやくそく</vt:lpstr>
      <vt:lpstr>持ち物</vt:lpstr>
      <vt:lpstr>もう一度　確認しよう</vt:lpstr>
      <vt:lpstr>日程をかくにんしよう！（いき）</vt:lpstr>
      <vt:lpstr>もう一度　確認しよう</vt:lpstr>
      <vt:lpstr>日程をかくにんしよう！（かえり）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校外学習にいこう！</dc:title>
  <dc:creator>松原和裕</dc:creator>
  <cp:lastModifiedBy>職員用ネットワーク　管理者</cp:lastModifiedBy>
  <cp:revision>17</cp:revision>
  <dcterms:created xsi:type="dcterms:W3CDTF">2007-06-02T01:05:14Z</dcterms:created>
  <dcterms:modified xsi:type="dcterms:W3CDTF">2016-08-19T00:44:58Z</dcterms:modified>
</cp:coreProperties>
</file>